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3" r:id="rId4"/>
    <p:sldId id="265" r:id="rId5"/>
    <p:sldId id="266" r:id="rId6"/>
    <p:sldId id="259" r:id="rId7"/>
    <p:sldId id="267" r:id="rId8"/>
    <p:sldId id="260" r:id="rId9"/>
    <p:sldId id="264" r:id="rId10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9999"/>
    <a:srgbClr val="33CCCC"/>
    <a:srgbClr val="00CC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-102" y="-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7531D0-25F6-4526-98E7-7FC23B5B9812}" type="datetimeFigureOut">
              <a:rPr lang="lt-LT" smtClean="0"/>
              <a:pPr/>
              <a:t>2019.03.05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43418-CE72-42AA-B740-0204AA095C25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="" xmlns:p14="http://schemas.microsoft.com/office/powerpoint/2010/main" val="2099761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dirty="0" smtClean="0"/>
              <a:t>ESPAD 2015</a:t>
            </a:r>
            <a:r>
              <a:rPr lang="lt-LT" baseline="0" dirty="0" smtClean="0"/>
              <a:t> duomenimis bent 1-2 kartus gyvenime alkoholį vartojo 87</a:t>
            </a:r>
            <a:r>
              <a:rPr lang="en-US" baseline="0" dirty="0" smtClean="0"/>
              <a:t>%</a:t>
            </a:r>
            <a:r>
              <a:rPr lang="lt-LT" baseline="0" dirty="0" smtClean="0"/>
              <a:t> 15-16 m. jaunuolių, o nelegalius narkotikus bent kartą gyvenime vartojo 19</a:t>
            </a:r>
            <a:r>
              <a:rPr lang="en-US" baseline="0" smtClean="0"/>
              <a:t>% </a:t>
            </a:r>
            <a:r>
              <a:rPr lang="lt-LT" baseline="0" smtClean="0"/>
              <a:t>respondentų</a:t>
            </a:r>
          </a:p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743418-CE72-42AA-B740-0204AA095C25}" type="slidenum">
              <a:rPr lang="lt-LT" smtClean="0"/>
              <a:pPr/>
              <a:t>2</a:t>
            </a:fld>
            <a:endParaRPr lang="lt-LT"/>
          </a:p>
        </p:txBody>
      </p:sp>
    </p:spTree>
    <p:extLst>
      <p:ext uri="{BB962C8B-B14F-4D97-AF65-F5344CB8AC3E}">
        <p14:creationId xmlns="" xmlns:p14="http://schemas.microsoft.com/office/powerpoint/2010/main" val="218542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0F193-7A84-4936-8E9F-46E89C5E8000}" type="datetimeFigureOut">
              <a:rPr lang="lt-LT" smtClean="0"/>
              <a:pPr/>
              <a:t>2019.03.05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6CF8-DF4A-435C-8DC7-DC31AB350060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="" xmlns:p14="http://schemas.microsoft.com/office/powerpoint/2010/main" val="3384128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0F193-7A84-4936-8E9F-46E89C5E8000}" type="datetimeFigureOut">
              <a:rPr lang="lt-LT" smtClean="0"/>
              <a:pPr/>
              <a:t>2019.03.05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6CF8-DF4A-435C-8DC7-DC31AB350060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="" xmlns:p14="http://schemas.microsoft.com/office/powerpoint/2010/main" val="745297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0F193-7A84-4936-8E9F-46E89C5E8000}" type="datetimeFigureOut">
              <a:rPr lang="lt-LT" smtClean="0"/>
              <a:pPr/>
              <a:t>2019.03.05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6CF8-DF4A-435C-8DC7-DC31AB350060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="" xmlns:p14="http://schemas.microsoft.com/office/powerpoint/2010/main" val="662798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0F193-7A84-4936-8E9F-46E89C5E8000}" type="datetimeFigureOut">
              <a:rPr lang="lt-LT" smtClean="0"/>
              <a:pPr/>
              <a:t>2019.03.05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6CF8-DF4A-435C-8DC7-DC31AB350060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="" xmlns:p14="http://schemas.microsoft.com/office/powerpoint/2010/main" val="526442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0F193-7A84-4936-8E9F-46E89C5E8000}" type="datetimeFigureOut">
              <a:rPr lang="lt-LT" smtClean="0"/>
              <a:pPr/>
              <a:t>2019.03.05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6CF8-DF4A-435C-8DC7-DC31AB350060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="" xmlns:p14="http://schemas.microsoft.com/office/powerpoint/2010/main" val="1108095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0F193-7A84-4936-8E9F-46E89C5E8000}" type="datetimeFigureOut">
              <a:rPr lang="lt-LT" smtClean="0"/>
              <a:pPr/>
              <a:t>2019.03.05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6CF8-DF4A-435C-8DC7-DC31AB350060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="" xmlns:p14="http://schemas.microsoft.com/office/powerpoint/2010/main" val="1475287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0F193-7A84-4936-8E9F-46E89C5E8000}" type="datetimeFigureOut">
              <a:rPr lang="lt-LT" smtClean="0"/>
              <a:pPr/>
              <a:t>2019.03.05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6CF8-DF4A-435C-8DC7-DC31AB350060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="" xmlns:p14="http://schemas.microsoft.com/office/powerpoint/2010/main" val="1243262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0F193-7A84-4936-8E9F-46E89C5E8000}" type="datetimeFigureOut">
              <a:rPr lang="lt-LT" smtClean="0"/>
              <a:pPr/>
              <a:t>2019.03.05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6CF8-DF4A-435C-8DC7-DC31AB350060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="" xmlns:p14="http://schemas.microsoft.com/office/powerpoint/2010/main" val="2593551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0F193-7A84-4936-8E9F-46E89C5E8000}" type="datetimeFigureOut">
              <a:rPr lang="lt-LT" smtClean="0"/>
              <a:pPr/>
              <a:t>2019.03.05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6CF8-DF4A-435C-8DC7-DC31AB350060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="" xmlns:p14="http://schemas.microsoft.com/office/powerpoint/2010/main" val="2522263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0F193-7A84-4936-8E9F-46E89C5E8000}" type="datetimeFigureOut">
              <a:rPr lang="lt-LT" smtClean="0"/>
              <a:pPr/>
              <a:t>2019.03.05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6CF8-DF4A-435C-8DC7-DC31AB350060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="" xmlns:p14="http://schemas.microsoft.com/office/powerpoint/2010/main" val="196568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0F193-7A84-4936-8E9F-46E89C5E8000}" type="datetimeFigureOut">
              <a:rPr lang="lt-LT" smtClean="0"/>
              <a:pPr/>
              <a:t>2019.03.05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6CF8-DF4A-435C-8DC7-DC31AB350060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="" xmlns:p14="http://schemas.microsoft.com/office/powerpoint/2010/main" val="3952955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0F193-7A84-4936-8E9F-46E89C5E8000}" type="datetimeFigureOut">
              <a:rPr lang="lt-LT" smtClean="0"/>
              <a:pPr/>
              <a:t>2019.03.05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D6CF8-DF4A-435C-8DC7-DC31AB350060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="" xmlns:p14="http://schemas.microsoft.com/office/powerpoint/2010/main" val="2029909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mailto:pptskuodas@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78377" y="567363"/>
            <a:ext cx="11756571" cy="1578477"/>
          </a:xfrm>
        </p:spPr>
        <p:txBody>
          <a:bodyPr>
            <a:normAutofit/>
          </a:bodyPr>
          <a:lstStyle/>
          <a:p>
            <a:r>
              <a:rPr lang="lt-LT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ANKSTYVOSIOS INTERVENCIJOS PROGRAMA</a:t>
            </a:r>
            <a:endParaRPr lang="lt-LT" sz="44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2"/>
          <p:cNvSpPr/>
          <p:nvPr/>
        </p:nvSpPr>
        <p:spPr>
          <a:xfrm flipV="1">
            <a:off x="0" y="0"/>
            <a:ext cx="2540970" cy="306049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13"/>
          <p:cNvSpPr/>
          <p:nvPr/>
        </p:nvSpPr>
        <p:spPr>
          <a:xfrm flipV="1">
            <a:off x="2540971" y="0"/>
            <a:ext cx="2385652" cy="306047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14"/>
          <p:cNvSpPr/>
          <p:nvPr/>
        </p:nvSpPr>
        <p:spPr>
          <a:xfrm flipV="1">
            <a:off x="4926622" y="-2"/>
            <a:ext cx="2628902" cy="306046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15"/>
          <p:cNvSpPr/>
          <p:nvPr/>
        </p:nvSpPr>
        <p:spPr>
          <a:xfrm flipV="1">
            <a:off x="7555524" y="0"/>
            <a:ext cx="2385652" cy="306049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16"/>
          <p:cNvSpPr/>
          <p:nvPr/>
        </p:nvSpPr>
        <p:spPr>
          <a:xfrm flipV="1">
            <a:off x="9941177" y="-2"/>
            <a:ext cx="2283056" cy="30604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12"/>
          <p:cNvSpPr/>
          <p:nvPr/>
        </p:nvSpPr>
        <p:spPr>
          <a:xfrm flipV="1">
            <a:off x="0" y="6551951"/>
            <a:ext cx="2540970" cy="306049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13"/>
          <p:cNvSpPr/>
          <p:nvPr/>
        </p:nvSpPr>
        <p:spPr>
          <a:xfrm flipV="1">
            <a:off x="2540971" y="6551951"/>
            <a:ext cx="2385652" cy="306047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4"/>
          <p:cNvSpPr/>
          <p:nvPr/>
        </p:nvSpPr>
        <p:spPr>
          <a:xfrm flipV="1">
            <a:off x="4926622" y="6551949"/>
            <a:ext cx="2628902" cy="306046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5"/>
          <p:cNvSpPr/>
          <p:nvPr/>
        </p:nvSpPr>
        <p:spPr>
          <a:xfrm flipV="1">
            <a:off x="7555524" y="6551951"/>
            <a:ext cx="2385652" cy="306049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6"/>
          <p:cNvSpPr/>
          <p:nvPr/>
        </p:nvSpPr>
        <p:spPr>
          <a:xfrm flipV="1">
            <a:off x="9941177" y="6551949"/>
            <a:ext cx="2283056" cy="30604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aveikslėlis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797" y="2954963"/>
            <a:ext cx="4954877" cy="278786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53364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vadinimas 3"/>
          <p:cNvSpPr>
            <a:spLocks noGrp="1"/>
          </p:cNvSpPr>
          <p:nvPr>
            <p:ph type="ctrTitle"/>
          </p:nvPr>
        </p:nvSpPr>
        <p:spPr>
          <a:xfrm>
            <a:off x="1270485" y="-144584"/>
            <a:ext cx="9144000" cy="2387600"/>
          </a:xfrm>
        </p:spPr>
        <p:txBody>
          <a:bodyPr>
            <a:normAutofit/>
          </a:bodyPr>
          <a:lstStyle/>
          <a:p>
            <a:r>
              <a:rPr lang="lt-LT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Ar </a:t>
            </a:r>
            <a:r>
              <a:rPr lang="lt-LT" sz="4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</a:t>
            </a:r>
            <a:r>
              <a:rPr lang="lt-LT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au</a:t>
            </a:r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(</a:t>
            </a:r>
            <a:r>
              <a:rPr lang="lt-LT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ar</a:t>
            </a:r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lt-LT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tavo</a:t>
            </a:r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lt-LT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draugui</a:t>
            </a:r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) </a:t>
            </a:r>
            <a:r>
              <a:rPr lang="lt-LT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teko bandyti</a:t>
            </a:r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alkoholio </a:t>
            </a:r>
            <a:r>
              <a:rPr lang="lt-LT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arba</a:t>
            </a:r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lt-LT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narkotikų</a:t>
            </a:r>
            <a:endParaRPr lang="lt-LT" sz="40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2"/>
          <p:cNvSpPr/>
          <p:nvPr/>
        </p:nvSpPr>
        <p:spPr>
          <a:xfrm flipV="1">
            <a:off x="0" y="0"/>
            <a:ext cx="2540970" cy="306049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3"/>
          <p:cNvSpPr/>
          <p:nvPr/>
        </p:nvSpPr>
        <p:spPr>
          <a:xfrm flipV="1">
            <a:off x="2540971" y="0"/>
            <a:ext cx="2385652" cy="306047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4"/>
          <p:cNvSpPr/>
          <p:nvPr/>
        </p:nvSpPr>
        <p:spPr>
          <a:xfrm flipV="1">
            <a:off x="4926622" y="-2"/>
            <a:ext cx="2628902" cy="306046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5"/>
          <p:cNvSpPr/>
          <p:nvPr/>
        </p:nvSpPr>
        <p:spPr>
          <a:xfrm flipV="1">
            <a:off x="7555524" y="0"/>
            <a:ext cx="2385652" cy="306049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6"/>
          <p:cNvSpPr/>
          <p:nvPr/>
        </p:nvSpPr>
        <p:spPr>
          <a:xfrm flipV="1">
            <a:off x="9941177" y="-2"/>
            <a:ext cx="2283056" cy="30604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aveikslėlis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916" y="4979338"/>
            <a:ext cx="3291841" cy="1878662"/>
          </a:xfrm>
          <a:prstGeom prst="rect">
            <a:avLst/>
          </a:prstGeom>
        </p:spPr>
      </p:pic>
      <p:pic>
        <p:nvPicPr>
          <p:cNvPr id="22" name="Paveikslėlis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085" y="4589310"/>
            <a:ext cx="4338950" cy="2411565"/>
          </a:xfrm>
          <a:prstGeom prst="rect">
            <a:avLst/>
          </a:prstGeom>
        </p:spPr>
      </p:pic>
      <p:pic>
        <p:nvPicPr>
          <p:cNvPr id="23" name="Paveikslėlis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9390" y="2809289"/>
            <a:ext cx="1466189" cy="259515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2693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489857" y="53091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lt-LT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Manai, kad viskas, ką žinai, yra tiesa?</a:t>
            </a:r>
            <a:endParaRPr lang="lt-LT" sz="4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984068" y="2368721"/>
            <a:ext cx="10363202" cy="35705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3000" b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MITAS</a:t>
            </a:r>
          </a:p>
          <a:p>
            <a:pPr marL="0" indent="0">
              <a:buNone/>
            </a:pPr>
            <a:r>
              <a:rPr lang="lt-LT" sz="3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Gali </a:t>
            </a:r>
            <a:r>
              <a:rPr lang="lt-LT" sz="3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nustoti vartojęs psichoaktyviąsias </a:t>
            </a:r>
            <a:r>
              <a:rPr lang="lt-LT" sz="3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medžiagas, </a:t>
            </a:r>
            <a:r>
              <a:rPr lang="lt-LT" sz="3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kai tik to panorėsi</a:t>
            </a:r>
            <a:r>
              <a:rPr lang="lt-LT" sz="3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pPr marL="0" indent="0">
              <a:buNone/>
            </a:pPr>
            <a:endParaRPr lang="lt-LT" sz="3000" dirty="0">
              <a:solidFill>
                <a:srgbClr val="009999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 fontAlgn="ctr">
              <a:buNone/>
            </a:pPr>
            <a:r>
              <a:rPr lang="lt-LT" sz="3000" b="1" dirty="0" smtClean="0">
                <a:solidFill>
                  <a:srgbClr val="009999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FAKTAS</a:t>
            </a:r>
          </a:p>
          <a:p>
            <a:pPr marL="0" indent="0" fontAlgn="ctr">
              <a:buNone/>
            </a:pPr>
            <a:r>
              <a:rPr lang="lt-LT" sz="3000" dirty="0" smtClean="0">
                <a:solidFill>
                  <a:srgbClr val="009999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Dėl </a:t>
            </a:r>
            <a:r>
              <a:rPr lang="lt-LT" sz="3000" dirty="0">
                <a:solidFill>
                  <a:srgbClr val="009999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itin nemalonių abstinencijos </a:t>
            </a:r>
            <a:r>
              <a:rPr lang="lt-LT" sz="3000" dirty="0" smtClean="0">
                <a:solidFill>
                  <a:srgbClr val="009999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simptomų ar buvimo </a:t>
            </a:r>
            <a:r>
              <a:rPr lang="lt-LT" sz="3000" dirty="0">
                <a:solidFill>
                  <a:srgbClr val="009999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tarp žmonių, kurie jas vartoja, gali būti labai sunku nustoti </a:t>
            </a:r>
            <a:r>
              <a:rPr lang="lt-LT" sz="3000" dirty="0" smtClean="0">
                <a:solidFill>
                  <a:srgbClr val="009999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vartojus. </a:t>
            </a:r>
            <a:endParaRPr lang="lt-LT" sz="3000" dirty="0" smtClean="0">
              <a:solidFill>
                <a:srgbClr val="009999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t-LT" sz="30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t-LT" sz="30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t-LT" sz="30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2"/>
          <p:cNvSpPr/>
          <p:nvPr/>
        </p:nvSpPr>
        <p:spPr>
          <a:xfrm flipV="1">
            <a:off x="0" y="0"/>
            <a:ext cx="2540970" cy="306049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13"/>
          <p:cNvSpPr/>
          <p:nvPr/>
        </p:nvSpPr>
        <p:spPr>
          <a:xfrm flipV="1">
            <a:off x="2540971" y="0"/>
            <a:ext cx="2385652" cy="306047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14"/>
          <p:cNvSpPr/>
          <p:nvPr/>
        </p:nvSpPr>
        <p:spPr>
          <a:xfrm flipV="1">
            <a:off x="4926622" y="-2"/>
            <a:ext cx="2628902" cy="306046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5"/>
          <p:cNvSpPr/>
          <p:nvPr/>
        </p:nvSpPr>
        <p:spPr>
          <a:xfrm flipV="1">
            <a:off x="7555524" y="0"/>
            <a:ext cx="2385652" cy="306049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6"/>
          <p:cNvSpPr/>
          <p:nvPr/>
        </p:nvSpPr>
        <p:spPr>
          <a:xfrm flipV="1">
            <a:off x="9941177" y="-2"/>
            <a:ext cx="2283056" cy="30604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571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672737" y="1105988"/>
            <a:ext cx="11118669" cy="479842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lt-LT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3200" b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MITAS</a:t>
            </a:r>
          </a:p>
          <a:p>
            <a:pPr marL="0" indent="0">
              <a:buNone/>
            </a:pPr>
            <a:r>
              <a:rPr lang="lt-LT" sz="3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Paaugliai </a:t>
            </a:r>
            <a:r>
              <a:rPr lang="lt-LT" sz="3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yra per jauni, kad taptų priklausomi nuo psichoaktyviųjų medžiagų</a:t>
            </a:r>
            <a:r>
              <a:rPr lang="lt-LT" sz="3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lt-LT" sz="3200" dirty="0" smtClean="0">
              <a:solidFill>
                <a:srgbClr val="009999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sz="3200" dirty="0">
              <a:solidFill>
                <a:srgbClr val="009999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3200" b="1" dirty="0" smtClean="0">
                <a:solidFill>
                  <a:srgbClr val="009999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FAKTAS</a:t>
            </a:r>
          </a:p>
          <a:p>
            <a:pPr marL="0" indent="0">
              <a:buNone/>
            </a:pPr>
            <a:r>
              <a:rPr lang="lt-LT" sz="3200" dirty="0" smtClean="0">
                <a:solidFill>
                  <a:srgbClr val="009999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Priklausomybė </a:t>
            </a:r>
            <a:r>
              <a:rPr lang="lt-LT" sz="3200" dirty="0">
                <a:solidFill>
                  <a:srgbClr val="009999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gali išsivystyti bet kokiame amžiuje. Net dar negimę kūdikiai gali būti jau priklausomi </a:t>
            </a:r>
            <a:r>
              <a:rPr lang="lt-LT" sz="3200" dirty="0" smtClean="0">
                <a:solidFill>
                  <a:srgbClr val="009999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nuo psichoaktyviųjų </a:t>
            </a:r>
            <a:r>
              <a:rPr lang="lt-LT" sz="3200" dirty="0">
                <a:solidFill>
                  <a:srgbClr val="009999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medžiagų, kurias vartoja jų besilaukiančios mamos.</a:t>
            </a:r>
            <a:endParaRPr lang="lt-LT" sz="3200" dirty="0" smtClean="0">
              <a:solidFill>
                <a:srgbClr val="009999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t-LT" dirty="0">
              <a:solidFill>
                <a:srgbClr val="009999"/>
              </a:solidFill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t-LT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12"/>
          <p:cNvSpPr/>
          <p:nvPr/>
        </p:nvSpPr>
        <p:spPr>
          <a:xfrm flipV="1">
            <a:off x="0" y="0"/>
            <a:ext cx="2540970" cy="306049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3"/>
          <p:cNvSpPr/>
          <p:nvPr/>
        </p:nvSpPr>
        <p:spPr>
          <a:xfrm flipV="1">
            <a:off x="2540971" y="0"/>
            <a:ext cx="2385652" cy="306047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14"/>
          <p:cNvSpPr/>
          <p:nvPr/>
        </p:nvSpPr>
        <p:spPr>
          <a:xfrm flipV="1">
            <a:off x="4926622" y="-2"/>
            <a:ext cx="2628902" cy="306046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15"/>
          <p:cNvSpPr/>
          <p:nvPr/>
        </p:nvSpPr>
        <p:spPr>
          <a:xfrm flipV="1">
            <a:off x="7555524" y="0"/>
            <a:ext cx="2385652" cy="306049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16"/>
          <p:cNvSpPr/>
          <p:nvPr/>
        </p:nvSpPr>
        <p:spPr>
          <a:xfrm flipV="1">
            <a:off x="9941177" y="-2"/>
            <a:ext cx="2283056" cy="30604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860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688417" y="1464402"/>
            <a:ext cx="11105312" cy="46329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lt-LT" sz="3200" b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MITAS</a:t>
            </a:r>
          </a:p>
          <a:p>
            <a:pPr marL="0" indent="0">
              <a:buNone/>
            </a:pPr>
            <a:r>
              <a:rPr lang="lt-LT" sz="3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Psichoaktyviosios </a:t>
            </a:r>
            <a:r>
              <a:rPr lang="lt-LT" sz="3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medžiagos yra žalingos tik tuomet, kai jos vartojamos ilgą laiką</a:t>
            </a:r>
            <a:r>
              <a:rPr lang="lt-LT" sz="3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lt-LT" sz="3200" dirty="0" smtClean="0">
              <a:solidFill>
                <a:srgbClr val="009999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sz="3200" dirty="0">
              <a:solidFill>
                <a:srgbClr val="009999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3200" b="1" dirty="0" smtClean="0">
                <a:solidFill>
                  <a:srgbClr val="009999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FAKTAS</a:t>
            </a:r>
          </a:p>
          <a:p>
            <a:pPr marL="0" indent="0">
              <a:buNone/>
            </a:pPr>
            <a:r>
              <a:rPr lang="lt-LT" sz="3200" dirty="0" smtClean="0">
                <a:solidFill>
                  <a:srgbClr val="009999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Dėl </a:t>
            </a:r>
            <a:r>
              <a:rPr lang="lt-LT" sz="3200" dirty="0">
                <a:solidFill>
                  <a:srgbClr val="009999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psichoaktyviųjų medžiagų poveikio smegenys organizmui gali siųsti klaidingus signalus. Pavojingą kiekį tam tikros psichoaktyviosios medžiagos pavartojęs žmogus gali nebekvėpuoti, jį gali ištikti širdies smūgis ar </a:t>
            </a:r>
            <a:r>
              <a:rPr lang="lt-LT" sz="3200" dirty="0" smtClean="0">
                <a:solidFill>
                  <a:srgbClr val="009999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koma. Tai </a:t>
            </a:r>
            <a:r>
              <a:rPr lang="lt-LT" sz="3200" dirty="0">
                <a:solidFill>
                  <a:srgbClr val="009999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gali nutikti net ir pirmą kartą pavartojus psichoaktyviosios medžiagos.</a:t>
            </a:r>
            <a:endParaRPr lang="lt-LT" sz="3200" dirty="0" smtClean="0">
              <a:solidFill>
                <a:srgbClr val="009999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t-LT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t-LT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12"/>
          <p:cNvSpPr/>
          <p:nvPr/>
        </p:nvSpPr>
        <p:spPr>
          <a:xfrm flipV="1">
            <a:off x="0" y="0"/>
            <a:ext cx="2540970" cy="306049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3"/>
          <p:cNvSpPr/>
          <p:nvPr/>
        </p:nvSpPr>
        <p:spPr>
          <a:xfrm flipV="1">
            <a:off x="2540971" y="0"/>
            <a:ext cx="2385652" cy="306047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14"/>
          <p:cNvSpPr/>
          <p:nvPr/>
        </p:nvSpPr>
        <p:spPr>
          <a:xfrm flipV="1">
            <a:off x="4926622" y="-2"/>
            <a:ext cx="2628902" cy="306046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15"/>
          <p:cNvSpPr/>
          <p:nvPr/>
        </p:nvSpPr>
        <p:spPr>
          <a:xfrm flipV="1">
            <a:off x="7555524" y="0"/>
            <a:ext cx="2385652" cy="306049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16"/>
          <p:cNvSpPr/>
          <p:nvPr/>
        </p:nvSpPr>
        <p:spPr>
          <a:xfrm flipV="1">
            <a:off x="9941177" y="-2"/>
            <a:ext cx="2283056" cy="30604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79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707602" y="426831"/>
            <a:ext cx="11066942" cy="1325563"/>
          </a:xfrm>
        </p:spPr>
        <p:txBody>
          <a:bodyPr>
            <a:normAutofit/>
          </a:bodyPr>
          <a:lstStyle/>
          <a:p>
            <a:r>
              <a:rPr lang="lt-LT" sz="36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Ankstyvosios intervencijos programa suteikia galimybę:</a:t>
            </a:r>
            <a:endParaRPr lang="lt-LT" sz="36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2"/>
          <p:cNvSpPr/>
          <p:nvPr/>
        </p:nvSpPr>
        <p:spPr>
          <a:xfrm flipV="1">
            <a:off x="0" y="0"/>
            <a:ext cx="2540970" cy="306049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13"/>
          <p:cNvSpPr/>
          <p:nvPr/>
        </p:nvSpPr>
        <p:spPr>
          <a:xfrm flipV="1">
            <a:off x="2540971" y="0"/>
            <a:ext cx="2385652" cy="306047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14"/>
          <p:cNvSpPr/>
          <p:nvPr/>
        </p:nvSpPr>
        <p:spPr>
          <a:xfrm flipV="1">
            <a:off x="4926622" y="-2"/>
            <a:ext cx="2628902" cy="306046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5"/>
          <p:cNvSpPr/>
          <p:nvPr/>
        </p:nvSpPr>
        <p:spPr>
          <a:xfrm flipV="1">
            <a:off x="7555524" y="0"/>
            <a:ext cx="2385652" cy="306049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6"/>
          <p:cNvSpPr/>
          <p:nvPr/>
        </p:nvSpPr>
        <p:spPr>
          <a:xfrm flipV="1">
            <a:off x="9908944" y="-2"/>
            <a:ext cx="2283056" cy="30604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aveikslėlis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962" y="2029097"/>
            <a:ext cx="1427363" cy="1377602"/>
          </a:xfrm>
          <a:prstGeom prst="rect">
            <a:avLst/>
          </a:prstGeom>
        </p:spPr>
      </p:pic>
      <p:pic>
        <p:nvPicPr>
          <p:cNvPr id="11" name="Paveikslėlis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484" y="5197253"/>
            <a:ext cx="1310725" cy="134897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725782" y="2290351"/>
            <a:ext cx="94984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KALBĖTIS AKTUALIOMIS TEMOMIS </a:t>
            </a:r>
            <a:endParaRPr lang="lt-LT" sz="28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25782" y="5700535"/>
            <a:ext cx="8109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IEŠKOTI ATSAKYMŲ KARTU SU BENDRAAMŽIAIS</a:t>
            </a:r>
            <a:endParaRPr lang="lt-LT" sz="28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25782" y="3995101"/>
            <a:ext cx="9150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BŪTI IŠKLAUSYTIEMS IR SUPRASTIEMS</a:t>
            </a:r>
            <a:endParaRPr lang="lt-LT" sz="28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2"/>
          <p:cNvSpPr/>
          <p:nvPr/>
        </p:nvSpPr>
        <p:spPr>
          <a:xfrm flipV="1">
            <a:off x="40239" y="0"/>
            <a:ext cx="2540970" cy="306049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3"/>
          <p:cNvSpPr/>
          <p:nvPr/>
        </p:nvSpPr>
        <p:spPr>
          <a:xfrm flipV="1">
            <a:off x="2581210" y="0"/>
            <a:ext cx="2385652" cy="306047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aveikslėlis 12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EBE9EB"/>
              </a:clrFrom>
              <a:clrTo>
                <a:srgbClr val="EBE9EB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55629" y="3556132"/>
            <a:ext cx="1470153" cy="152551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62576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4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Mitai? Faktai</a:t>
            </a:r>
            <a:r>
              <a:rPr lang="en-US" sz="4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!</a:t>
            </a:r>
            <a:endParaRPr lang="lt-LT" sz="42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Pavadinimas 1"/>
          <p:cNvSpPr txBox="1">
            <a:spLocks/>
          </p:cNvSpPr>
          <p:nvPr/>
        </p:nvSpPr>
        <p:spPr>
          <a:xfrm>
            <a:off x="502123" y="1994262"/>
            <a:ext cx="11477897" cy="42933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t-LT" sz="3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</a:p>
          <a:p>
            <a:pPr algn="ctr"/>
            <a:endParaRPr lang="lt-LT" sz="30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ctr"/>
            <a:endParaRPr lang="lt-LT" sz="30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ctr"/>
            <a:endParaRPr lang="lt-LT" sz="3000" dirty="0" smtClean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lt-LT" sz="35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Konfidencialus</a:t>
            </a:r>
            <a:r>
              <a:rPr lang="en-US" sz="35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lt-LT" sz="35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dalyvavimas</a:t>
            </a:r>
            <a:r>
              <a:rPr lang="lt-LT" sz="35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lt-LT" sz="35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– saugu.</a:t>
            </a:r>
          </a:p>
          <a:p>
            <a:endParaRPr lang="en-US" sz="35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lt-LT" sz="35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Optimali</a:t>
            </a:r>
            <a:r>
              <a:rPr lang="en-US" sz="35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lt-LT" sz="35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trukmė – 2 val. per savaitę.</a:t>
            </a:r>
          </a:p>
          <a:p>
            <a:pPr algn="ctr"/>
            <a:endParaRPr lang="lt-LT" sz="35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lt-LT" sz="3500" dirty="0" smtClean="0">
                <a:solidFill>
                  <a:srgbClr val="009999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Erdvė pokalbiams – galimybė ką nors pakeisti.</a:t>
            </a:r>
          </a:p>
          <a:p>
            <a:pPr algn="ctr"/>
            <a:endParaRPr lang="lt-LT" sz="35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ctr"/>
            <a:endParaRPr lang="lt-LT" sz="35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ctr"/>
            <a:endParaRPr lang="lt-LT" sz="3000" dirty="0" smtClean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14"/>
          <p:cNvSpPr/>
          <p:nvPr/>
        </p:nvSpPr>
        <p:spPr>
          <a:xfrm flipV="1">
            <a:off x="4926621" y="-2"/>
            <a:ext cx="2628902" cy="306046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15"/>
          <p:cNvSpPr/>
          <p:nvPr/>
        </p:nvSpPr>
        <p:spPr>
          <a:xfrm flipV="1">
            <a:off x="7555524" y="0"/>
            <a:ext cx="2385652" cy="306049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6"/>
          <p:cNvSpPr/>
          <p:nvPr/>
        </p:nvSpPr>
        <p:spPr>
          <a:xfrm flipV="1">
            <a:off x="9908944" y="0"/>
            <a:ext cx="2283056" cy="30604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2"/>
          <p:cNvSpPr/>
          <p:nvPr/>
        </p:nvSpPr>
        <p:spPr>
          <a:xfrm flipV="1">
            <a:off x="0" y="0"/>
            <a:ext cx="2540970" cy="306049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13"/>
          <p:cNvSpPr/>
          <p:nvPr/>
        </p:nvSpPr>
        <p:spPr>
          <a:xfrm flipV="1">
            <a:off x="2540970" y="0"/>
            <a:ext cx="2385652" cy="306047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540079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Susidomėjai? Registruokis</a:t>
            </a:r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!</a:t>
            </a:r>
            <a:endParaRPr lang="lt-LT" sz="40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2969623" y="1953215"/>
            <a:ext cx="8665028" cy="4351338"/>
          </a:xfrm>
        </p:spPr>
        <p:txBody>
          <a:bodyPr/>
          <a:lstStyle/>
          <a:p>
            <a:pPr marL="0" indent="0">
              <a:buNone/>
            </a:pPr>
            <a:r>
              <a:rPr lang="lt-LT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lt-LT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Dalyvių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lt-LT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registraciją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lt-LT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vykdo Skuodo pedagoginė psichologinė tarnyba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endParaRPr lang="lt-LT" dirty="0" smtClean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b="1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b="1" dirty="0" smtClean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Užsiėmimus veda su jaunimu dirbantys socialiniai pedagogai, psichologai ar visuomenės sveikatos specialistai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  <a:endParaRPr lang="lt-LT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2"/>
          <p:cNvSpPr/>
          <p:nvPr/>
        </p:nvSpPr>
        <p:spPr>
          <a:xfrm flipV="1">
            <a:off x="0" y="0"/>
            <a:ext cx="2540970" cy="306049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13"/>
          <p:cNvSpPr/>
          <p:nvPr/>
        </p:nvSpPr>
        <p:spPr>
          <a:xfrm flipV="1">
            <a:off x="2540971" y="0"/>
            <a:ext cx="2385652" cy="306047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14"/>
          <p:cNvSpPr/>
          <p:nvPr/>
        </p:nvSpPr>
        <p:spPr>
          <a:xfrm flipV="1">
            <a:off x="4926622" y="-2"/>
            <a:ext cx="2628902" cy="306046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5"/>
          <p:cNvSpPr/>
          <p:nvPr/>
        </p:nvSpPr>
        <p:spPr>
          <a:xfrm flipV="1">
            <a:off x="7555524" y="0"/>
            <a:ext cx="2385652" cy="306049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6"/>
          <p:cNvSpPr/>
          <p:nvPr/>
        </p:nvSpPr>
        <p:spPr>
          <a:xfrm flipV="1">
            <a:off x="9941176" y="-4"/>
            <a:ext cx="2283056" cy="30604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aveikslėlis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807" y="2229140"/>
            <a:ext cx="1383100" cy="1380213"/>
          </a:xfrm>
          <a:prstGeom prst="rect">
            <a:avLst/>
          </a:prstGeom>
        </p:spPr>
      </p:pic>
      <p:pic>
        <p:nvPicPr>
          <p:cNvPr id="12" name="Paveikslėlis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131" y="4354286"/>
            <a:ext cx="1285776" cy="128577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2343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TRŪKSTA INFORMACIJOS?</a:t>
            </a:r>
            <a:endParaRPr lang="lt-LT" sz="4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200" y="1785257"/>
            <a:ext cx="10515600" cy="4113032"/>
          </a:xfrm>
        </p:spPr>
        <p:txBody>
          <a:bodyPr/>
          <a:lstStyle/>
          <a:p>
            <a:pPr marL="0" indent="0">
              <a:buNone/>
            </a:pPr>
            <a:endParaRPr lang="lt-LT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lt-LT" b="1" dirty="0" smtClean="0">
                <a:solidFill>
                  <a:srgbClr val="009999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APLANKYK</a:t>
            </a:r>
            <a:endParaRPr lang="lt-LT" b="1" dirty="0" smtClean="0">
              <a:solidFill>
                <a:srgbClr val="009999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lt-LT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ntakd.lrv.lt</a:t>
            </a:r>
            <a:r>
              <a:rPr lang="lt-LT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/</a:t>
            </a:r>
            <a:r>
              <a:rPr lang="lt-LT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lt</a:t>
            </a:r>
            <a:r>
              <a:rPr lang="lt-LT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/prevencija/ankstyvoji-intervencija</a:t>
            </a:r>
          </a:p>
          <a:p>
            <a:pPr marL="0" indent="0">
              <a:buNone/>
            </a:pPr>
            <a:r>
              <a:rPr lang="lt-LT" b="1" dirty="0" smtClean="0">
                <a:solidFill>
                  <a:srgbClr val="009999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PARAŠYK</a:t>
            </a:r>
            <a:endParaRPr lang="lt-LT" b="1" dirty="0" smtClean="0">
              <a:solidFill>
                <a:srgbClr val="009999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lt-LT" dirty="0" err="1" smtClean="0">
                <a:latin typeface="Cambria Math" panose="02040503050406030204" pitchFamily="18" charset="0"/>
                <a:ea typeface="Cambria Math" panose="02040503050406030204" pitchFamily="18" charset="0"/>
                <a:hlinkClick r:id="rId2"/>
              </a:rPr>
              <a:t>pptskuodas@mail.com</a:t>
            </a:r>
            <a:r>
              <a:rPr lang="lt-LT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; </a:t>
            </a:r>
            <a:endParaRPr lang="lt-LT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lt-LT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SKAMBINK</a:t>
            </a:r>
          </a:p>
          <a:p>
            <a:pPr marL="0" indent="0">
              <a:buNone/>
            </a:pPr>
            <a:r>
              <a:rPr lang="lt-LT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8 440 79280; 8 645 16743</a:t>
            </a:r>
            <a:endParaRPr lang="lt-LT" dirty="0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550206"/>
            <a:ext cx="12192000" cy="30403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5562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10322</TotalTime>
  <Words>224</Words>
  <Application>Microsoft Office PowerPoint</Application>
  <PresentationFormat>Pasirinktinai</PresentationFormat>
  <Paragraphs>56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9</vt:i4>
      </vt:variant>
    </vt:vector>
  </HeadingPairs>
  <TitlesOfParts>
    <vt:vector size="10" baseType="lpstr">
      <vt:lpstr>„Office“ tema</vt:lpstr>
      <vt:lpstr>ANKSTYVOSIOS INTERVENCIJOS PROGRAMA</vt:lpstr>
      <vt:lpstr>Ar tau (ar tavo draugui) teko bandyti alkoholio arba narkotikų</vt:lpstr>
      <vt:lpstr>Manai, kad viskas, ką žinai, yra tiesa?</vt:lpstr>
      <vt:lpstr>Skaidrė 4</vt:lpstr>
      <vt:lpstr>Skaidrė 5</vt:lpstr>
      <vt:lpstr>Ankstyvosios intervencijos programa suteikia galimybę:</vt:lpstr>
      <vt:lpstr>Mitai? Faktai!</vt:lpstr>
      <vt:lpstr>Susidomėjai? Registruokis!</vt:lpstr>
      <vt:lpstr>TRŪKSTA INFORMACIJOS?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ANKSTYVOSIOS INTERVENCIJOS PROGRAMA</dc:title>
  <dc:creator>NTAK Departamentas</dc:creator>
  <cp:lastModifiedBy>ppt</cp:lastModifiedBy>
  <cp:revision>46</cp:revision>
  <dcterms:created xsi:type="dcterms:W3CDTF">2019-02-19T08:05:35Z</dcterms:created>
  <dcterms:modified xsi:type="dcterms:W3CDTF">2019-03-05T11:32:15Z</dcterms:modified>
</cp:coreProperties>
</file>